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5" roundtripDataSignature="AMtx7mgWei1qudeLng4NtqdrpzqdGkLz7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customschemas.google.com/relationships/presentationmetadata" Target="metadata"/><Relationship Id="rId14" Type="http://schemas.openxmlformats.org/officeDocument/2006/relationships/slide" Target="slides/slide10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7070c41d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7070c41d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8.png"/><Relationship Id="rId5" Type="http://schemas.openxmlformats.org/officeDocument/2006/relationships/image" Target="../media/image1.png"/><Relationship Id="rId6" Type="http://schemas.openxmlformats.org/officeDocument/2006/relationships/image" Target="../media/image13.png"/><Relationship Id="rId7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11" Type="http://schemas.openxmlformats.org/officeDocument/2006/relationships/image" Target="../media/image16.png"/><Relationship Id="rId10" Type="http://schemas.openxmlformats.org/officeDocument/2006/relationships/image" Target="../media/image14.png"/><Relationship Id="rId9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2.png"/><Relationship Id="rId8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71826" y="0"/>
            <a:ext cx="96483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Calibri"/>
              <a:buNone/>
            </a:pPr>
            <a:r>
              <a:rPr b="1" lang="es-MX" sz="5400">
                <a:solidFill>
                  <a:srgbClr val="FFFFFF"/>
                </a:solidFill>
              </a:rPr>
              <a:t>Proyecto Diagnóstico social en la Barranca del Río Tacubaya </a:t>
            </a:r>
            <a:endParaRPr sz="5400">
              <a:solidFill>
                <a:srgbClr val="FFFFFF"/>
              </a:solidFill>
            </a:endParaRPr>
          </a:p>
        </p:txBody>
      </p:sp>
      <p:sp>
        <p:nvSpPr>
          <p:cNvPr id="86" name="Google Shape;86;p1"/>
          <p:cNvSpPr txBox="1"/>
          <p:nvPr>
            <p:ph idx="1" type="subTitle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s-MX">
                <a:solidFill>
                  <a:schemeClr val="lt1"/>
                </a:solidFill>
              </a:rPr>
              <a:t>Alfredo González Acosta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1860" l="8147" r="1860" t="8147"/>
          <a:stretch/>
        </p:blipFill>
        <p:spPr>
          <a:xfrm>
            <a:off x="952501" y="1117601"/>
            <a:ext cx="9334500" cy="539733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rPr b="1" lang="es-MX" sz="2800">
                <a:solidFill>
                  <a:srgbClr val="2F5496"/>
                </a:solidFill>
              </a:rPr>
              <a:t>Acciones necesarias en el futuro: estudio de impacto y medidas de mitigación </a:t>
            </a:r>
            <a:br>
              <a:rPr b="1" lang="es-MX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rgbClr val="2F549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rPr b="1" lang="es-MX" sz="2800">
                <a:solidFill>
                  <a:srgbClr val="2F5496"/>
                </a:solidFill>
              </a:rPr>
              <a:t>Problemáticas en la Barranca Tacubaya</a:t>
            </a:r>
            <a:endParaRPr/>
          </a:p>
        </p:txBody>
      </p:sp>
      <p:sp>
        <p:nvSpPr>
          <p:cNvPr id="92" name="Google Shape;92;p2"/>
          <p:cNvSpPr txBox="1"/>
          <p:nvPr>
            <p:ph idx="1" type="body"/>
          </p:nvPr>
        </p:nvSpPr>
        <p:spPr>
          <a:xfrm>
            <a:off x="838200" y="1490133"/>
            <a:ext cx="10515600" cy="4686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Degradación de la barranca.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Percepción de la privatización de la barranca.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Asumir responsabilidad de vecinos, no solo de corporativos.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La zona “cercada” se volvió un </a:t>
            </a:r>
            <a:r>
              <a:rPr i="1" lang="es-MX" sz="2400"/>
              <a:t>punto rojo </a:t>
            </a:r>
            <a:r>
              <a:rPr lang="es-MX" sz="2400"/>
              <a:t>en cuestión de violencia e inseguridad</a:t>
            </a:r>
            <a:endParaRPr i="1" sz="24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3652142"/>
            <a:ext cx="9093201" cy="2865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594834" y="5000625"/>
            <a:ext cx="2966134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/>
          <p:nvPr/>
        </p:nvSpPr>
        <p:spPr>
          <a:xfrm rot="-1426974">
            <a:off x="8795657" y="6042251"/>
            <a:ext cx="478972" cy="269649"/>
          </a:xfrm>
          <a:prstGeom prst="ellipse">
            <a:avLst/>
          </a:prstGeom>
          <a:noFill/>
          <a:ln cap="flat" cmpd="sng" w="28575">
            <a:solidFill>
              <a:srgbClr val="A8D08C"/>
            </a:solidFill>
            <a:prstDash val="dot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rPr b="1" lang="es-MX" sz="2800">
                <a:solidFill>
                  <a:srgbClr val="2F5496"/>
                </a:solidFill>
              </a:rPr>
              <a:t>Objetivos de generar un Diagnóstico para el saneamiento de la Barranca</a:t>
            </a:r>
            <a:endParaRPr/>
          </a:p>
        </p:txBody>
      </p:sp>
      <p:sp>
        <p:nvSpPr>
          <p:cNvPr id="101" name="Google Shape;101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Aplicar una encuesta sobre las percepción de los habitantes que habitan al pie de la barranca Tacubaya en relación a su estado y uso.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Diagnostico ambiental de la barranca (número de descargas directas, estado de los taludes, nivel de contaminación del agua)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Nivel de contaminación en términos de residuos sólidos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Conciencia ambiental de la comunidad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Inventario de la flora nativa y alteración de la misma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Investigación y propuesta de biólogos especialistas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id="107" name="Google Shape;107;p4"/>
          <p:cNvPicPr preferRelativeResize="0"/>
          <p:nvPr/>
        </p:nvPicPr>
        <p:blipFill rotWithShape="1">
          <a:blip r:embed="rId3">
            <a:alphaModFix/>
          </a:blip>
          <a:srcRect b="0" l="4591" r="51937" t="9524"/>
          <a:stretch/>
        </p:blipFill>
        <p:spPr>
          <a:xfrm>
            <a:off x="230868" y="662210"/>
            <a:ext cx="2728687" cy="422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b="18254" l="1151" r="69226" t="29736"/>
          <a:stretch/>
        </p:blipFill>
        <p:spPr>
          <a:xfrm>
            <a:off x="5968092" y="679570"/>
            <a:ext cx="1814286" cy="248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22849" y="3296450"/>
            <a:ext cx="3911600" cy="257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066954" y="2822571"/>
            <a:ext cx="2841381" cy="217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4"/>
          <p:cNvPicPr preferRelativeResize="0"/>
          <p:nvPr/>
        </p:nvPicPr>
        <p:blipFill rotWithShape="1">
          <a:blip r:embed="rId4">
            <a:alphaModFix/>
          </a:blip>
          <a:srcRect b="56729" l="64308" r="3937" t="11943"/>
          <a:stretch/>
        </p:blipFill>
        <p:spPr>
          <a:xfrm>
            <a:off x="9879580" y="653145"/>
            <a:ext cx="1944914" cy="1494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4"/>
          <p:cNvPicPr preferRelativeResize="0"/>
          <p:nvPr/>
        </p:nvPicPr>
        <p:blipFill rotWithShape="1">
          <a:blip r:embed="rId4">
            <a:alphaModFix/>
          </a:blip>
          <a:srcRect b="8672" l="33263" r="36640" t="39317"/>
          <a:stretch/>
        </p:blipFill>
        <p:spPr>
          <a:xfrm>
            <a:off x="7909832" y="679570"/>
            <a:ext cx="1843314" cy="2481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67507" r="0" t="46464"/>
          <a:stretch/>
        </p:blipFill>
        <p:spPr>
          <a:xfrm>
            <a:off x="9879580" y="2289858"/>
            <a:ext cx="1990044" cy="2554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3">
            <a:alphaModFix/>
          </a:blip>
          <a:srcRect b="26569" l="50952" r="0" t="24295"/>
          <a:stretch/>
        </p:blipFill>
        <p:spPr>
          <a:xfrm>
            <a:off x="3056109" y="662210"/>
            <a:ext cx="2793700" cy="2080986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16" name="Google Shape;116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 rot="5400000">
            <a:off x="9573648" y="4535067"/>
            <a:ext cx="2601907" cy="1951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7070c41d3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a7070c41d3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rPr b="1" lang="es-MX" sz="2800">
                <a:solidFill>
                  <a:srgbClr val="2F5496"/>
                </a:solidFill>
              </a:rPr>
              <a:t>Proceso de trabajo para realizar el diagnóstico en campo</a:t>
            </a:r>
            <a:br>
              <a:rPr b="1" lang="es-MX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</a:br>
            <a:endParaRPr b="1" sz="2800">
              <a:solidFill>
                <a:srgbClr val="2F5496"/>
              </a:solidFill>
            </a:endParaRPr>
          </a:p>
        </p:txBody>
      </p:sp>
      <p:sp>
        <p:nvSpPr>
          <p:cNvPr id="128" name="Google Shape;128;p5"/>
          <p:cNvSpPr txBox="1"/>
          <p:nvPr>
            <p:ph idx="1" type="body"/>
          </p:nvPr>
        </p:nvSpPr>
        <p:spPr>
          <a:xfrm>
            <a:off x="838200" y="1456267"/>
            <a:ext cx="10515600" cy="4720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Se realizaron 3 recorridos en diferentes puntos de la barranca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Se realizó una encuesta a cada vecino colindante con la barranca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Se realizó levantamiento de descargas de drenaje directo al río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Talleres participativos con los vecinos interesados</a:t>
            </a:r>
            <a:endParaRPr/>
          </a:p>
        </p:txBody>
      </p:sp>
      <p:pic>
        <p:nvPicPr>
          <p:cNvPr id="129" name="Google Shape;1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0643" y="3747331"/>
            <a:ext cx="9144000" cy="2429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Calibri"/>
              <a:buNone/>
            </a:pPr>
            <a:r>
              <a:rPr b="1" lang="es-MX" sz="2800">
                <a:solidFill>
                  <a:srgbClr val="2F5496"/>
                </a:solidFill>
              </a:rPr>
              <a:t>Algunos resultados del Diagnóstico</a:t>
            </a:r>
            <a:r>
              <a:rPr lang="es-MX" sz="2800">
                <a:solidFill>
                  <a:srgbClr val="2F549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1" sz="2800">
              <a:solidFill>
                <a:srgbClr val="2F5496"/>
              </a:solidFill>
            </a:endParaRPr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Interés de los vecinos para recuperar la barranca. Se detectó que están muy dispuestos también por un tema de salud pública. (incluso a invertir recursos para el rescate)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Interés por recibir talleres de educación ambiental  y ampliarlo a más vecinos de la zona, pues no a todos les interesa.</a:t>
            </a:r>
            <a:endParaRPr/>
          </a:p>
          <a:p>
            <a:pPr indent="-228600" lvl="0" marL="228600" rtl="0" algn="just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s-MX" sz="2400"/>
              <a:t>Se propuso elaborar un proyecto piloto para lograr la separación de residuos sólidos en el drenaje y construcción de humedales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8951" y="532541"/>
            <a:ext cx="2612206" cy="1753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41157" y="153136"/>
            <a:ext cx="3415505" cy="25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2994" y="454025"/>
            <a:ext cx="3212305" cy="217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46848" y="368382"/>
            <a:ext cx="3211164" cy="1929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2036" y="2840684"/>
            <a:ext cx="2704209" cy="18367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250472" y="2850413"/>
            <a:ext cx="3029526" cy="2176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432467" y="2678623"/>
            <a:ext cx="2909971" cy="1963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62336" y="4770463"/>
            <a:ext cx="3081040" cy="1992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210214" y="2794001"/>
            <a:ext cx="2922324" cy="2120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1173" y="832984"/>
            <a:ext cx="3695700" cy="44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5901" y="738413"/>
            <a:ext cx="3609975" cy="468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15552" y="673330"/>
            <a:ext cx="3486150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2016-04-29T23:26:35Z</dcterms:created>
  <dc:creator>Gisela Téllez Sánchez</dc:creator>
</cp:coreProperties>
</file>